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2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765925" cy="98758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0920" autoAdjust="0"/>
    <p:restoredTop sz="96318" autoAdjust="0"/>
  </p:normalViewPr>
  <p:slideViewPr>
    <p:cSldViewPr snapToGrid="0">
      <p:cViewPr varScale="1">
        <p:scale>
          <a:sx n="100" d="100"/>
          <a:sy n="100" d="100"/>
        </p:scale>
        <p:origin x="941" y="62"/>
      </p:cViewPr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presProps" Target="presProps.xml"  /><Relationship Id="rId2" Type="http://schemas.openxmlformats.org/officeDocument/2006/relationships/notesMaster" Target="notesMasters/notesMaster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31901" cy="495507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나눔바른고딕"/>
                <a:ea typeface="나눔바른고딕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32458" y="0"/>
            <a:ext cx="2931901" cy="495507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나눔바른고딕"/>
                <a:ea typeface="나눔바른고딕"/>
              </a:defRPr>
            </a:lvl1pPr>
          </a:lstStyle>
          <a:p>
            <a:pPr lvl="0">
              <a:defRPr/>
            </a:pPr>
            <a:fld id="{2F1AA872-E3EE-4463-9307-CC0F8576D7DE}" type="datetime1">
              <a:rPr lang="ko-KR" altLang="en-US"/>
              <a:pPr lvl="0">
                <a:defRPr/>
              </a:pPr>
              <a:t>2019-12-10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422275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6593" y="4752747"/>
            <a:ext cx="5412740" cy="3888611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80333"/>
            <a:ext cx="2931901" cy="495506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나눔바른고딕"/>
                <a:ea typeface="나눔바른고딕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32458" y="9380333"/>
            <a:ext cx="2931901" cy="495506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나눔바른고딕"/>
                <a:ea typeface="나눔바른고딕"/>
              </a:defRPr>
            </a:lvl1pPr>
          </a:lstStyle>
          <a:p>
            <a:pPr lvl="0">
              <a:defRPr/>
            </a:pPr>
            <a:fld id="{A6898FF1-4838-4F79-AF8A-4CABFB6433C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나눔바른고딕"/>
        <a:ea typeface="나눔바른고딕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바른고딕"/>
        <a:ea typeface="나눔바른고딕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바른고딕"/>
        <a:ea typeface="나눔바른고딕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바른고딕"/>
        <a:ea typeface="나눔바른고딕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바른고딕"/>
        <a:ea typeface="나눔바른고딕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422275" y="1235075"/>
            <a:ext cx="5921375" cy="33321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6898FF1-4838-4F79-AF8A-4CABFB6433CB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422275" y="1235075"/>
            <a:ext cx="5921375" cy="33321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6898FF1-4838-4F79-AF8A-4CABFB6433CB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422275" y="1235075"/>
            <a:ext cx="5921375" cy="33321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6898FF1-4838-4F79-AF8A-4CABFB6433CB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422275" y="1235075"/>
            <a:ext cx="5921375" cy="33321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6898FF1-4838-4F79-AF8A-4CABFB6433CB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422275" y="1235075"/>
            <a:ext cx="5921375" cy="33321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6898FF1-4838-4F79-AF8A-4CABFB6433CB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422275" y="1235075"/>
            <a:ext cx="5921375" cy="33321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6898FF1-4838-4F79-AF8A-4CABFB6433CB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422275" y="1235075"/>
            <a:ext cx="5921375" cy="33321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6898FF1-4838-4F79-AF8A-4CABFB6433CB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pn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pn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912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9CE7-A9FC-4DAA-9E79-197838C5B6B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E8AA6-D1AB-4A40-9EC3-089969E20B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5850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9CE7-A9FC-4DAA-9E79-197838C5B6B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E8AA6-D1AB-4A40-9EC3-089969E20B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5041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22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 rotWithShape="1">
          <a:blip r:embed="rId2"/>
          <a:srcRect l="1710" r="1710"/>
          <a:stretch/>
        </p:blipFill>
        <p:spPr>
          <a:xfrm>
            <a:off x="0" y="0"/>
            <a:ext cx="12192000" cy="566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051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 userDrawn="1"/>
        </p:nvPicPr>
        <p:blipFill rotWithShape="1">
          <a:blip r:embed="rId2"/>
          <a:srcRect l="1807" t="3462" r="1807" b="34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797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9CE7-A9FC-4DAA-9E79-197838C5B6B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E8AA6-D1AB-4A40-9EC3-089969E20B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333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9CE7-A9FC-4DAA-9E79-197838C5B6B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E8AA6-D1AB-4A40-9EC3-089969E20B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0940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9CE7-A9FC-4DAA-9E79-197838C5B6B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E8AA6-D1AB-4A40-9EC3-089969E20B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843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9CE7-A9FC-4DAA-9E79-197838C5B6B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E8AA6-D1AB-4A40-9EC3-089969E20B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223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9CE7-A9FC-4DAA-9E79-197838C5B6BB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E8AA6-D1AB-4A40-9EC3-089969E20B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157738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97EE9CE7-A9FC-4DAA-9E79-197838C5B6BB}" type="datetimeFigureOut">
              <a:rPr lang="ko-KR" altLang="en-US" smtClean="0"/>
              <a:pPr/>
              <a:t>2019-12-10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584E8AA6-D1AB-4A40-9EC3-089969E20B9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6944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j-cs"/>
        </a:defRPr>
      </a:lvl1pPr>
    </p:titleStyle>
    <p:bodyStyle>
      <a:lvl1pPr marL="228594" indent="-228594" algn="l" defTabSz="914377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5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8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9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0.jpeg"  /><Relationship Id="rId3" Type="http://schemas.openxmlformats.org/officeDocument/2006/relationships/image" Target="../media/image11.emf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5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10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Relationship Id="rId3" Type="http://schemas.openxmlformats.org/officeDocument/2006/relationships/image" Target="../media/image4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1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1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1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5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2980" y="2619138"/>
            <a:ext cx="5186036" cy="9233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ko-KR" altLang="en-US" sz="6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CC8F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자율 주행 카트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3949700" y="3512537"/>
            <a:ext cx="4292600" cy="448200"/>
            <a:chOff x="3962400" y="2991837"/>
            <a:chExt cx="4292600" cy="448200"/>
          </a:xfrm>
        </p:grpSpPr>
        <p:sp>
          <p:nvSpPr>
            <p:cNvPr id="4" name="직사각형 3"/>
            <p:cNvSpPr/>
            <p:nvPr/>
          </p:nvSpPr>
          <p:spPr>
            <a:xfrm>
              <a:off x="3962400" y="3022756"/>
              <a:ext cx="4292600" cy="360963"/>
            </a:xfrm>
            <a:prstGeom prst="rect">
              <a:avLst/>
            </a:prstGeom>
            <a:solidFill>
              <a:srgbClr val="0C8E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" name="부제목 2"/>
            <p:cNvSpPr txBox="1">
              <a:spLocks/>
            </p:cNvSpPr>
            <p:nvPr/>
          </p:nvSpPr>
          <p:spPr>
            <a:xfrm>
              <a:off x="4456004" y="2991837"/>
              <a:ext cx="3305392" cy="448200"/>
            </a:xfrm>
            <a:prstGeom prst="rect">
              <a:avLst/>
            </a:prstGeom>
            <a:ln>
              <a:noFill/>
            </a:ln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2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Let’s go Together</a:t>
              </a:r>
              <a:endParaRPr lang="ko-KR" altLang="en-US" sz="2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1666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5"/>
          <p:cNvSpPr>
            <a:spLocks/>
          </p:cNvSpPr>
          <p:nvPr/>
        </p:nvSpPr>
        <p:spPr bwMode="auto">
          <a:xfrm>
            <a:off x="4771765" y="3814047"/>
            <a:ext cx="141404" cy="238619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7" tIns="42203" rIns="84407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3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Freeform 6"/>
          <p:cNvSpPr>
            <a:spLocks/>
          </p:cNvSpPr>
          <p:nvPr/>
        </p:nvSpPr>
        <p:spPr bwMode="auto">
          <a:xfrm>
            <a:off x="7840228" y="3814047"/>
            <a:ext cx="141404" cy="238619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7" tIns="42203" rIns="84407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3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Freeform 7"/>
          <p:cNvSpPr>
            <a:spLocks/>
          </p:cNvSpPr>
          <p:nvPr/>
        </p:nvSpPr>
        <p:spPr bwMode="auto">
          <a:xfrm>
            <a:off x="1632603" y="4190533"/>
            <a:ext cx="3360108" cy="1509486"/>
          </a:xfrm>
          <a:custGeom>
            <a:avLst/>
            <a:gdLst>
              <a:gd name="T0" fmla="*/ 402 w 804"/>
              <a:gd name="T1" fmla="*/ 282 h 360"/>
              <a:gd name="T2" fmla="*/ 79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9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704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2" algn="l"/>
                <a:tab pos="97394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Freeform 8"/>
          <p:cNvSpPr>
            <a:spLocks/>
          </p:cNvSpPr>
          <p:nvPr/>
        </p:nvSpPr>
        <p:spPr bwMode="auto">
          <a:xfrm>
            <a:off x="1636136" y="2200275"/>
            <a:ext cx="3356574" cy="1495344"/>
          </a:xfrm>
          <a:custGeom>
            <a:avLst/>
            <a:gdLst>
              <a:gd name="T0" fmla="*/ 401 w 803"/>
              <a:gd name="T1" fmla="*/ 78 h 357"/>
              <a:gd name="T2" fmla="*/ 724 w 803"/>
              <a:gd name="T3" fmla="*/ 357 h 357"/>
              <a:gd name="T4" fmla="*/ 803 w 803"/>
              <a:gd name="T5" fmla="*/ 357 h 357"/>
              <a:gd name="T6" fmla="*/ 401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1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1" y="78"/>
                </a:moveTo>
                <a:cubicBezTo>
                  <a:pt x="565" y="78"/>
                  <a:pt x="701" y="200"/>
                  <a:pt x="724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79" y="157"/>
                  <a:pt x="608" y="0"/>
                  <a:pt x="401" y="0"/>
                </a:cubicBezTo>
                <a:cubicBezTo>
                  <a:pt x="194" y="0"/>
                  <a:pt x="23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7" y="78"/>
                  <a:pt x="401" y="78"/>
                </a:cubicBezTo>
                <a:close/>
              </a:path>
            </a:pathLst>
          </a:custGeom>
          <a:solidFill>
            <a:srgbClr val="704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2" algn="l"/>
                <a:tab pos="97394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2" name="Freeform 9"/>
          <p:cNvSpPr>
            <a:spLocks/>
          </p:cNvSpPr>
          <p:nvPr/>
        </p:nvSpPr>
        <p:spPr bwMode="auto">
          <a:xfrm>
            <a:off x="4667481" y="4190533"/>
            <a:ext cx="3360108" cy="1509486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4856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2" algn="l"/>
                <a:tab pos="97394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Freeform 10"/>
          <p:cNvSpPr>
            <a:spLocks/>
          </p:cNvSpPr>
          <p:nvPr/>
        </p:nvSpPr>
        <p:spPr bwMode="auto">
          <a:xfrm>
            <a:off x="4667481" y="2200275"/>
            <a:ext cx="3360108" cy="1495344"/>
          </a:xfrm>
          <a:custGeom>
            <a:avLst/>
            <a:gdLst>
              <a:gd name="T0" fmla="*/ 402 w 804"/>
              <a:gd name="T1" fmla="*/ 78 h 357"/>
              <a:gd name="T2" fmla="*/ 725 w 804"/>
              <a:gd name="T3" fmla="*/ 357 h 357"/>
              <a:gd name="T4" fmla="*/ 804 w 804"/>
              <a:gd name="T5" fmla="*/ 357 h 357"/>
              <a:gd name="T6" fmla="*/ 402 w 804"/>
              <a:gd name="T7" fmla="*/ 0 h 357"/>
              <a:gd name="T8" fmla="*/ 0 w 804"/>
              <a:gd name="T9" fmla="*/ 357 h 357"/>
              <a:gd name="T10" fmla="*/ 79 w 804"/>
              <a:gd name="T11" fmla="*/ 357 h 357"/>
              <a:gd name="T12" fmla="*/ 402 w 804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4" y="357"/>
                  <a:pt x="804" y="357"/>
                  <a:pt x="804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9" y="357"/>
                  <a:pt x="79" y="357"/>
                  <a:pt x="79" y="357"/>
                </a:cubicBezTo>
                <a:cubicBezTo>
                  <a:pt x="102" y="200"/>
                  <a:pt x="238" y="78"/>
                  <a:pt x="402" y="78"/>
                </a:cubicBezTo>
                <a:close/>
              </a:path>
            </a:pathLst>
          </a:custGeom>
          <a:solidFill>
            <a:srgbClr val="4856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2" algn="l"/>
                <a:tab pos="97394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Freeform 11"/>
          <p:cNvSpPr>
            <a:spLocks/>
          </p:cNvSpPr>
          <p:nvPr/>
        </p:nvSpPr>
        <p:spPr bwMode="auto">
          <a:xfrm>
            <a:off x="7711197" y="4190533"/>
            <a:ext cx="3360108" cy="1509486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5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5" y="0"/>
                  <a:pt x="725" y="0"/>
                  <a:pt x="725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37A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2" algn="l"/>
                <a:tab pos="97394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Freeform 12"/>
          <p:cNvSpPr>
            <a:spLocks/>
          </p:cNvSpPr>
          <p:nvPr/>
        </p:nvSpPr>
        <p:spPr bwMode="auto">
          <a:xfrm>
            <a:off x="7711197" y="2200275"/>
            <a:ext cx="3356574" cy="1495344"/>
          </a:xfrm>
          <a:custGeom>
            <a:avLst/>
            <a:gdLst>
              <a:gd name="T0" fmla="*/ 402 w 803"/>
              <a:gd name="T1" fmla="*/ 78 h 357"/>
              <a:gd name="T2" fmla="*/ 725 w 803"/>
              <a:gd name="T3" fmla="*/ 357 h 357"/>
              <a:gd name="T4" fmla="*/ 803 w 803"/>
              <a:gd name="T5" fmla="*/ 357 h 357"/>
              <a:gd name="T6" fmla="*/ 402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2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8" y="78"/>
                  <a:pt x="402" y="78"/>
                </a:cubicBezTo>
                <a:close/>
              </a:path>
            </a:pathLst>
          </a:custGeom>
          <a:solidFill>
            <a:srgbClr val="37A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2" algn="l"/>
                <a:tab pos="97394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6" name="Oval 13"/>
          <p:cNvSpPr>
            <a:spLocks noChangeArrowheads="1"/>
          </p:cNvSpPr>
          <p:nvPr/>
        </p:nvSpPr>
        <p:spPr bwMode="auto">
          <a:xfrm>
            <a:off x="2125746" y="2757052"/>
            <a:ext cx="2412703" cy="241977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7" tIns="42203" rIns="84407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3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Oval 14"/>
          <p:cNvSpPr>
            <a:spLocks noChangeArrowheads="1"/>
          </p:cNvSpPr>
          <p:nvPr/>
        </p:nvSpPr>
        <p:spPr bwMode="auto">
          <a:xfrm>
            <a:off x="5164159" y="2757052"/>
            <a:ext cx="2412703" cy="241977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7" tIns="42203" rIns="84407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3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8" name="Oval 15"/>
          <p:cNvSpPr>
            <a:spLocks noChangeArrowheads="1"/>
          </p:cNvSpPr>
          <p:nvPr/>
        </p:nvSpPr>
        <p:spPr bwMode="auto">
          <a:xfrm>
            <a:off x="8193217" y="2757052"/>
            <a:ext cx="2412703" cy="241977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7" tIns="42203" rIns="84407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3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Rectangle 16"/>
          <p:cNvSpPr>
            <a:spLocks noChangeArrowheads="1"/>
          </p:cNvSpPr>
          <p:nvPr/>
        </p:nvSpPr>
        <p:spPr bwMode="auto">
          <a:xfrm>
            <a:off x="2125746" y="3861769"/>
            <a:ext cx="235085" cy="33584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7" tIns="42203" rIns="84407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3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0" name="Rectangle 17"/>
          <p:cNvSpPr>
            <a:spLocks noChangeArrowheads="1"/>
          </p:cNvSpPr>
          <p:nvPr/>
        </p:nvSpPr>
        <p:spPr bwMode="auto">
          <a:xfrm>
            <a:off x="5161562" y="3893875"/>
            <a:ext cx="233317" cy="33584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7" tIns="42203" rIns="84407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3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1" name="Rectangle 18"/>
          <p:cNvSpPr>
            <a:spLocks noChangeArrowheads="1"/>
          </p:cNvSpPr>
          <p:nvPr/>
        </p:nvSpPr>
        <p:spPr bwMode="auto">
          <a:xfrm>
            <a:off x="8445099" y="3893875"/>
            <a:ext cx="235085" cy="33584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7" tIns="42203" rIns="84407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3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611821" y="3667339"/>
            <a:ext cx="1319593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2" algn="l"/>
                <a:tab pos="97394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시장분석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560507" y="3695547"/>
            <a:ext cx="1035861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2" algn="l"/>
                <a:tab pos="97394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사업성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787913" y="3695547"/>
            <a:ext cx="1673856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2" algn="l"/>
                <a:tab pos="97394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사업화 계획</a:t>
            </a:r>
          </a:p>
        </p:txBody>
      </p:sp>
      <p:sp>
        <p:nvSpPr>
          <p:cNvPr id="48" name="직사각형 47"/>
          <p:cNvSpPr/>
          <p:nvPr/>
        </p:nvSpPr>
        <p:spPr>
          <a:xfrm>
            <a:off x="970422" y="679162"/>
            <a:ext cx="184773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spc="-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창업 계획</a:t>
            </a:r>
          </a:p>
        </p:txBody>
      </p:sp>
      <p:cxnSp>
        <p:nvCxnSpPr>
          <p:cNvPr id="56" name="직선 연결선 55"/>
          <p:cNvCxnSpPr/>
          <p:nvPr/>
        </p:nvCxnSpPr>
        <p:spPr>
          <a:xfrm>
            <a:off x="774700" y="558800"/>
            <a:ext cx="0" cy="825500"/>
          </a:xfrm>
          <a:prstGeom prst="line">
            <a:avLst/>
          </a:prstGeom>
          <a:ln w="101600">
            <a:solidFill>
              <a:schemeClr val="tx1">
                <a:lumMod val="95000"/>
                <a:lumOff val="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5143877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839788" y="1211580"/>
            <a:ext cx="3932237" cy="624840"/>
          </a:xfrm>
        </p:spPr>
        <p:txBody>
          <a:bodyPr/>
          <a:lstStyle/>
          <a:p>
            <a:pPr lvl="0">
              <a:defRPr/>
            </a:pPr>
            <a:r>
              <a:rPr lang="ko-KR" altLang="en-US" b="1"/>
              <a:t>시장 분석</a:t>
            </a:r>
            <a:endParaRPr lang="ko-KR" altLang="en-US" b="1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5917087" y="987425"/>
            <a:ext cx="4704401" cy="4873625"/>
          </a:xfrm>
        </p:spPr>
      </p:pic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AutoNum type="arabicPeriod"/>
              <a:defRPr/>
            </a:pPr>
            <a:r>
              <a:rPr lang="ko-KR" altLang="en-US" sz="2000" b="1">
                <a:latin typeface="맑은 고딕"/>
                <a:ea typeface="맑은 고딕"/>
              </a:rPr>
              <a:t>향후 시장 전망 낙관</a:t>
            </a:r>
            <a:endParaRPr lang="ko-KR" altLang="en-US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endParaRPr lang="en-US" altLang="ko-KR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r>
              <a:rPr lang="en-US" altLang="ko-KR" sz="2000" b="1">
                <a:latin typeface="맑은 고딕"/>
                <a:ea typeface="맑은 고딕"/>
              </a:rPr>
              <a:t>4</a:t>
            </a:r>
            <a:r>
              <a:rPr lang="ko-KR" altLang="en-US" sz="2000" b="1">
                <a:latin typeface="맑은 고딕"/>
                <a:ea typeface="맑은 고딕"/>
              </a:rPr>
              <a:t>차 산업 혁명</a:t>
            </a:r>
            <a:endParaRPr lang="ko-KR" altLang="en-US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endParaRPr lang="en-US" altLang="ko-KR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r>
              <a:rPr lang="ko-KR" altLang="en-US" sz="2000" b="1">
                <a:latin typeface="맑은 고딕"/>
                <a:ea typeface="맑은 고딕"/>
              </a:rPr>
              <a:t>생산성 강화 노력</a:t>
            </a:r>
            <a:endParaRPr lang="ko-KR" altLang="en-US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endParaRPr lang="en-US" altLang="ko-KR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r>
              <a:rPr lang="ko-KR" altLang="en-US" sz="2000" b="1">
                <a:latin typeface="맑은 고딕"/>
                <a:ea typeface="맑은 고딕"/>
              </a:rPr>
              <a:t>환경 규제</a:t>
            </a:r>
            <a:endParaRPr lang="en-US" altLang="ko-KR" sz="2000" b="1"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5645290" y="987425"/>
            <a:ext cx="5247995" cy="4873625"/>
          </a:xfrm>
        </p:spPr>
      </p:pic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indent="-342900">
              <a:buAutoNum type="arabicPeriod"/>
              <a:defRPr/>
            </a:pPr>
            <a:r>
              <a:rPr lang="ko-KR" altLang="en-US" sz="2000" b="1">
                <a:latin typeface="맑은 고딕"/>
                <a:ea typeface="맑은 고딕"/>
              </a:rPr>
              <a:t>효율성의 한계</a:t>
            </a:r>
            <a:endParaRPr lang="ko-KR" altLang="en-US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endParaRPr lang="en-US" altLang="ko-KR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r>
              <a:rPr lang="ko-KR" altLang="en-US" sz="2000" b="1">
                <a:latin typeface="맑은 고딕"/>
                <a:ea typeface="맑은 고딕"/>
              </a:rPr>
              <a:t>산업 생태계 변화</a:t>
            </a:r>
            <a:endParaRPr lang="ko-KR" altLang="en-US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endParaRPr lang="en-US" altLang="ko-KR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r>
              <a:rPr lang="ko-KR" altLang="en-US" sz="2000" b="1">
                <a:latin typeface="맑은 고딕"/>
                <a:ea typeface="맑은 고딕"/>
              </a:rPr>
              <a:t>로봇의 꾸준한 성장</a:t>
            </a:r>
            <a:endParaRPr lang="ko-KR" altLang="en-US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endParaRPr lang="en-US" altLang="ko-KR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r>
              <a:rPr lang="ko-KR" altLang="en-US" sz="2000" b="1">
                <a:latin typeface="맑은 고딕"/>
                <a:ea typeface="맑은 고딕"/>
              </a:rPr>
              <a:t>새로운 기기들의 출시</a:t>
            </a:r>
            <a:endParaRPr lang="ko-KR" altLang="en-US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endParaRPr lang="en-US" altLang="ko-KR" sz="2000" b="1">
              <a:latin typeface="맑은 고딕"/>
              <a:ea typeface="맑은 고딕"/>
            </a:endParaRPr>
          </a:p>
          <a:p>
            <a:pPr marL="342900" indent="-342900">
              <a:buAutoNum type="arabicPeriod"/>
              <a:defRPr/>
            </a:pPr>
            <a:r>
              <a:rPr lang="ko-KR" altLang="en-US" sz="2000" b="1">
                <a:latin typeface="맑은 고딕"/>
                <a:ea typeface="맑은 고딕"/>
              </a:rPr>
              <a:t>산업의 초기 단계</a:t>
            </a:r>
            <a:endParaRPr lang="en-US" altLang="ko-KR" sz="2000" b="1">
              <a:latin typeface="맑은 고딕"/>
              <a:ea typeface="맑은 고딕"/>
            </a:endParaRPr>
          </a:p>
        </p:txBody>
      </p:sp>
      <p:sp>
        <p:nvSpPr>
          <p:cNvPr id="11" name="제목 1"/>
          <p:cNvSpPr txBox="1"/>
          <p:nvPr/>
        </p:nvSpPr>
        <p:spPr>
          <a:xfrm>
            <a:off x="839788" y="1211580"/>
            <a:ext cx="3932237" cy="624840"/>
          </a:xfrm>
          <a:prstGeom prst="rect">
            <a:avLst/>
          </a:prstGeom>
        </p:spPr>
        <p:txBody>
          <a:bodyPr vert="horz" lIns="91440" tIns="45720" rIns="91440" bIns="45720" anchor="b">
            <a:normAutofit/>
          </a:bodyPr>
          <a:lstStyle>
            <a:lvl1pPr algn="l" defTabSz="914377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나눔바른고딕"/>
                <a:ea typeface="나눔바른고딕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b="1"/>
              <a:t>사업성</a:t>
            </a:r>
            <a:endParaRPr lang="ko-KR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DB5289-4028-4F8D-83D1-C13441E78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/>
              <a:t>경쟁 제품 현황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85FDFC-ABD5-4420-8786-06BD7316C1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일라이</a:t>
            </a:r>
            <a:r>
              <a:rPr lang="en-US" altLang="ko-KR" dirty="0"/>
              <a:t>(</a:t>
            </a:r>
            <a:r>
              <a:rPr lang="ko-KR" altLang="en-US" dirty="0"/>
              <a:t>이마트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97B1F741-340A-41B2-8579-F76AEAF6E4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156" y="2985294"/>
            <a:ext cx="3829050" cy="2724150"/>
          </a:xfr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52B33A-1406-4F0C-BBAE-088B0E7DBF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ko-KR" altLang="en-US" dirty="0" err="1"/>
              <a:t>키바</a:t>
            </a:r>
            <a:r>
              <a:rPr lang="en-US" altLang="ko-KR" dirty="0"/>
              <a:t>(</a:t>
            </a:r>
            <a:r>
              <a:rPr lang="ko-KR" altLang="en-US" dirty="0"/>
              <a:t>아마존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4E8FEEF2-66B9-4256-8700-C07B371CD57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409" y="2948941"/>
            <a:ext cx="3976770" cy="2796856"/>
          </a:xfr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0DABE2C-95E4-47EE-91F5-0E77D5236CFD}"/>
              </a:ext>
            </a:extLst>
          </p:cNvPr>
          <p:cNvCxnSpPr/>
          <p:nvPr/>
        </p:nvCxnSpPr>
        <p:spPr>
          <a:xfrm>
            <a:off x="774700" y="558800"/>
            <a:ext cx="0" cy="825500"/>
          </a:xfrm>
          <a:prstGeom prst="line">
            <a:avLst/>
          </a:prstGeom>
          <a:ln w="101600">
            <a:solidFill>
              <a:schemeClr val="tx1">
                <a:lumMod val="95000"/>
                <a:lumOff val="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133749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 idx="0"/>
          </p:nvPr>
        </p:nvSpPr>
        <p:spPr>
          <a:xfrm>
            <a:off x="838200" y="355600"/>
            <a:ext cx="10515600" cy="1325563"/>
          </a:xfrm>
        </p:spPr>
        <p:txBody>
          <a:bodyPr/>
          <a:lstStyle/>
          <a:p>
            <a:pPr algn="ctr">
              <a:defRPr/>
            </a:pPr>
            <a:r>
              <a:rPr lang="ko-KR" altLang="en-US">
                <a:solidFill>
                  <a:schemeClr val="accent2"/>
                </a:solidFill>
                <a:latin typeface="휴먼둥근헤드라인"/>
                <a:ea typeface="휴먼둥근헤드라인"/>
              </a:rPr>
              <a:t>사업화 계획</a:t>
            </a:r>
            <a:endParaRPr lang="ko-KR" altLang="en-US">
              <a:solidFill>
                <a:schemeClr val="accent2"/>
              </a:solidFill>
              <a:latin typeface="휴먼둥근헤드라인"/>
              <a:ea typeface="휴먼둥근헤드라인"/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idx="1"/>
          </p:nvPr>
        </p:nvSpPr>
        <p:spPr>
          <a:xfrm>
            <a:off x="839789" y="1589723"/>
            <a:ext cx="5157787" cy="823912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</a:rPr>
              <a:t>홍보 마케팅 전략</a:t>
            </a:r>
            <a:endParaRPr lang="ko-KR" altLang="en-US" sz="400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내용 개체 틀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가격 경쟁력</a:t>
            </a:r>
            <a:endParaRPr lang="ko-KR" altLang="en-US" b="1"/>
          </a:p>
          <a:p>
            <a:pPr lvl="0">
              <a:defRPr/>
            </a:pPr>
            <a:endParaRPr lang="en-US" altLang="ko-KR" b="1"/>
          </a:p>
          <a:p>
            <a:pPr lvl="0">
              <a:defRPr/>
            </a:pPr>
            <a:r>
              <a:rPr lang="ko-KR" altLang="en-US" b="1"/>
              <a:t>기술 이전</a:t>
            </a:r>
            <a:endParaRPr lang="ko-KR" altLang="en-US" b="1"/>
          </a:p>
          <a:p>
            <a:pPr lvl="0">
              <a:defRPr/>
            </a:pPr>
            <a:endParaRPr lang="en-US" altLang="ko-KR" b="1"/>
          </a:p>
          <a:p>
            <a:pPr lvl="0">
              <a:defRPr/>
            </a:pPr>
            <a:r>
              <a:rPr lang="ko-KR" altLang="en-US" b="1"/>
              <a:t>렌탈</a:t>
            </a:r>
            <a:endParaRPr lang="ko-KR" altLang="en-US" b="1"/>
          </a:p>
          <a:p>
            <a:pPr lvl="0">
              <a:defRPr/>
            </a:pPr>
            <a:endParaRPr lang="en-US" altLang="ko-KR" b="1"/>
          </a:p>
          <a:p>
            <a:pPr lvl="0">
              <a:defRPr/>
            </a:pPr>
            <a:r>
              <a:rPr lang="ko-KR" altLang="en-US" b="1"/>
              <a:t>빠른 피드백</a:t>
            </a:r>
            <a:endParaRPr lang="ko-KR" altLang="en-US" b="1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3"/>
          </p:nvPr>
        </p:nvSpPr>
        <p:spPr>
          <a:xfrm>
            <a:off x="6172201" y="1574483"/>
            <a:ext cx="5183188" cy="823912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ko-KR" altLang="en-US" sz="4000">
                <a:solidFill>
                  <a:srgbClr val="ff0000"/>
                </a:solidFill>
              </a:rPr>
              <a:t>자금 조달 방법</a:t>
            </a:r>
            <a:endParaRPr lang="ko-KR" altLang="en-US" sz="4000">
              <a:solidFill>
                <a:srgbClr val="ff0000"/>
              </a:solidFill>
            </a:endParaRPr>
          </a:p>
        </p:txBody>
      </p:sp>
      <p:sp>
        <p:nvSpPr>
          <p:cNvPr id="11" name="내용 개체 틀 10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/>
              <a:t>교내 대회 상금</a:t>
            </a:r>
            <a:endParaRPr lang="ko-KR" altLang="en-US" b="1"/>
          </a:p>
          <a:p>
            <a:pPr lvl="0">
              <a:defRPr/>
            </a:pPr>
            <a:endParaRPr lang="en-US" altLang="ko-KR" b="1"/>
          </a:p>
          <a:p>
            <a:pPr lvl="0">
              <a:defRPr/>
            </a:pPr>
            <a:r>
              <a:rPr lang="ko-KR" altLang="en-US" b="1"/>
              <a:t>개인간의 자금</a:t>
            </a:r>
            <a:endParaRPr lang="ko-KR" altLang="en-US" b="1"/>
          </a:p>
          <a:p>
            <a:pPr lvl="0">
              <a:defRPr/>
            </a:pPr>
            <a:endParaRPr lang="en-US" altLang="ko-KR" b="1"/>
          </a:p>
          <a:p>
            <a:pPr lvl="0">
              <a:defRPr/>
            </a:pPr>
            <a:r>
              <a:rPr lang="ko-KR" altLang="en-US" b="1"/>
              <a:t>정부 청년 전용 창업자금</a:t>
            </a:r>
            <a:endParaRPr lang="ko-KR" altLang="en-US" b="1"/>
          </a:p>
          <a:p>
            <a:pPr lvl="0">
              <a:defRPr/>
            </a:pPr>
            <a:endParaRPr lang="en-US" altLang="ko-KR" b="1"/>
          </a:p>
          <a:p>
            <a:pPr lvl="0">
              <a:defRPr/>
            </a:pPr>
            <a:r>
              <a:rPr lang="ko-KR" altLang="en-US" b="1"/>
              <a:t>대출</a:t>
            </a:r>
            <a:endParaRPr lang="ko-KR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774701" y="476712"/>
            <a:ext cx="390223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200" b="1" spc="-30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기대 효과 및 창업 전망</a:t>
            </a:r>
            <a:endParaRPr lang="ko-KR" altLang="en-US" sz="3200" b="1" spc="-300">
              <a:latin typeface="나눔바른고딕"/>
              <a:ea typeface="나눔바른고딕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>
            <a:off x="594818" y="368529"/>
            <a:ext cx="0" cy="825500"/>
          </a:xfrm>
          <a:prstGeom prst="line">
            <a:avLst/>
          </a:prstGeom>
          <a:ln w="101600">
            <a:solidFill>
              <a:schemeClr val="accent4">
                <a:lumMod val="40000"/>
                <a:lumOff val="60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59671" y="1818081"/>
            <a:ext cx="10872657" cy="4116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/>
              <a:t>1.</a:t>
            </a:r>
            <a:r>
              <a:rPr lang="ko-KR" altLang="en-US" sz="2400" b="1"/>
              <a:t> </a:t>
            </a:r>
            <a:r>
              <a:rPr lang="en-US" altLang="ko-KR" sz="2400" b="1"/>
              <a:t>4</a:t>
            </a:r>
            <a:r>
              <a:rPr lang="ko-KR" altLang="en-US" sz="2400" b="1"/>
              <a:t>차 산업 혁명 시대에서 빠르게 산업구조가 재편되고 있는 상태</a:t>
            </a:r>
            <a:endParaRPr lang="ko-KR" altLang="en-US" sz="2400" b="1"/>
          </a:p>
          <a:p>
            <a:pPr lvl="0">
              <a:defRPr/>
            </a:pPr>
            <a:endParaRPr lang="en-US" altLang="ko-KR" sz="2400" b="1"/>
          </a:p>
          <a:p>
            <a:pPr lvl="0">
              <a:defRPr/>
            </a:pPr>
            <a:r>
              <a:rPr lang="en-US" altLang="ko-KR" sz="2400" b="1"/>
              <a:t>2.</a:t>
            </a:r>
            <a:r>
              <a:rPr lang="ko-KR" altLang="en-US" sz="2400" b="1"/>
              <a:t> 미래의 인구구조와 산업 생태계를 보면 블루오션</a:t>
            </a:r>
            <a:endParaRPr lang="ko-KR" altLang="en-US" sz="2400" b="1"/>
          </a:p>
          <a:p>
            <a:pPr lvl="0">
              <a:defRPr/>
            </a:pPr>
            <a:endParaRPr lang="en-US" altLang="ko-KR" sz="2400" b="1"/>
          </a:p>
          <a:p>
            <a:pPr lvl="0">
              <a:defRPr/>
            </a:pPr>
            <a:r>
              <a:rPr lang="en-US" altLang="ko-KR" sz="2400" b="1"/>
              <a:t>3.</a:t>
            </a:r>
            <a:r>
              <a:rPr lang="ko-KR" altLang="en-US" sz="2400" b="1"/>
              <a:t> 아직 자율주행카트 시장이 초기단계</a:t>
            </a:r>
            <a:endParaRPr lang="ko-KR" altLang="en-US" sz="2400" b="1"/>
          </a:p>
          <a:p>
            <a:pPr lvl="0">
              <a:defRPr/>
            </a:pPr>
            <a:endParaRPr lang="en-US" altLang="ko-KR" sz="2400" b="1"/>
          </a:p>
          <a:p>
            <a:pPr lvl="0">
              <a:defRPr/>
            </a:pPr>
            <a:r>
              <a:rPr lang="en-US" altLang="ko-KR" sz="2400" b="1"/>
              <a:t>4.</a:t>
            </a:r>
            <a:r>
              <a:rPr lang="ko-KR" altLang="en-US" sz="2400" b="1"/>
              <a:t> 노동의 능률성을 추구하는 사회</a:t>
            </a:r>
            <a:endParaRPr lang="ko-KR" altLang="en-US" sz="2400" b="1"/>
          </a:p>
          <a:p>
            <a:pPr lvl="0">
              <a:defRPr/>
            </a:pPr>
            <a:endParaRPr lang="en-US" altLang="ko-KR" sz="2400" b="1"/>
          </a:p>
          <a:p>
            <a:pPr lvl="0">
              <a:defRPr/>
            </a:pPr>
            <a:r>
              <a:rPr lang="en-US" altLang="ko-KR" sz="2400" b="1"/>
              <a:t>5.</a:t>
            </a:r>
            <a:r>
              <a:rPr lang="ko-KR" altLang="en-US" sz="2400" b="1"/>
              <a:t> 풍부한 정책 자금</a:t>
            </a:r>
            <a:endParaRPr lang="ko-KR" altLang="en-US" sz="2400" b="1"/>
          </a:p>
          <a:p>
            <a:pPr lvl="0">
              <a:defRPr/>
            </a:pPr>
            <a:endParaRPr lang="en-US" altLang="ko-KR" sz="2400" b="1"/>
          </a:p>
          <a:p>
            <a:pPr lvl="0">
              <a:defRPr/>
            </a:pPr>
            <a:r>
              <a:rPr lang="en-US" altLang="ko-KR" sz="2400" b="1"/>
              <a:t>6.</a:t>
            </a:r>
            <a:r>
              <a:rPr lang="ko-KR" altLang="en-US" sz="2400" b="1"/>
              <a:t> 과거보다 개선된 인재풀</a:t>
            </a:r>
            <a:endParaRPr lang="ko-KR" altLang="en-US" sz="24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26671" y="2955794"/>
            <a:ext cx="4077719" cy="94641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ko-KR" sz="6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Thank you.</a:t>
            </a:r>
            <a:endParaRPr lang="ko-KR" altLang="en-US" sz="6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21290489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 rot="0">
            <a:off x="480059" y="3615086"/>
            <a:ext cx="2652399" cy="1364582"/>
            <a:chOff x="651509" y="3615087"/>
            <a:chExt cx="2383156" cy="1364582"/>
          </a:xfrm>
        </p:grpSpPr>
        <p:sp>
          <p:nvSpPr>
            <p:cNvPr id="2" name="직사각형 1"/>
            <p:cNvSpPr/>
            <p:nvPr/>
          </p:nvSpPr>
          <p:spPr>
            <a:xfrm>
              <a:off x="651509" y="4440190"/>
              <a:ext cx="2383156" cy="5394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3000" spc="-300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/>
                  <a:ea typeface="나눔바른고딕"/>
                </a:rPr>
                <a:t>창업 목적</a:t>
              </a:r>
              <a:r>
                <a:rPr lang="en-US" altLang="ko-KR" sz="3000" spc="-300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/>
                  <a:ea typeface="나눔바른고딕"/>
                </a:rPr>
                <a:t>,</a:t>
              </a:r>
              <a:r>
                <a:rPr lang="ko-KR" altLang="en-US" sz="3000" spc="-300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/>
                  <a:ea typeface="나눔바른고딕"/>
                </a:rPr>
                <a:t> 배경</a:t>
              </a:r>
              <a:endParaRPr lang="ko-KR" altLang="en-US" sz="3000" spc="-3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endParaRPr>
            </a:p>
          </p:txBody>
        </p:sp>
        <p:sp>
          <p:nvSpPr>
            <p:cNvPr id="3" name="타원 2"/>
            <p:cNvSpPr/>
            <p:nvPr/>
          </p:nvSpPr>
          <p:spPr>
            <a:xfrm>
              <a:off x="1523724" y="3615087"/>
              <a:ext cx="639180" cy="639180"/>
            </a:xfrm>
            <a:prstGeom prst="ellipse">
              <a:avLst/>
            </a:prstGeom>
            <a:solidFill>
              <a:srgbClr val="37a6cd"/>
            </a:solidFill>
            <a:ln w="63500">
              <a:solidFill>
                <a:srgbClr val="79c3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spcBef>
                  <a:spcPts val="171"/>
                </a:spcBef>
                <a:tabLst>
                  <a:tab pos="60871" algn="l"/>
                  <a:tab pos="97394" algn="l"/>
                </a:tabLst>
                <a:defRPr/>
              </a:pPr>
              <a:r>
                <a:rPr lang="en-US" altLang="ko-KR" sz="3200">
                  <a:ln w="9525"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나눔바른고딕"/>
                  <a:ea typeface="나눔바른고딕"/>
                </a:rPr>
                <a:t>1</a:t>
              </a:r>
              <a:endParaRPr lang="ko-KR" altLang="en-US" sz="3200">
                <a:ln w="9525"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 rot="0">
            <a:off x="3612167" y="3671116"/>
            <a:ext cx="2483833" cy="1368505"/>
            <a:chOff x="1010216" y="3215037"/>
            <a:chExt cx="2231701" cy="1368505"/>
          </a:xfrm>
        </p:grpSpPr>
        <p:sp>
          <p:nvSpPr>
            <p:cNvPr id="6" name="직사각형 5"/>
            <p:cNvSpPr/>
            <p:nvPr/>
          </p:nvSpPr>
          <p:spPr>
            <a:xfrm>
              <a:off x="1010216" y="4037873"/>
              <a:ext cx="2231701" cy="5456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3000" spc="-300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/>
                  <a:ea typeface="나눔바른고딕"/>
                </a:rPr>
                <a:t>  설계</a:t>
              </a:r>
              <a:r>
                <a:rPr lang="en-US" altLang="ko-KR" sz="3000" spc="-300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/>
                  <a:ea typeface="나눔바른고딕"/>
                </a:rPr>
                <a:t>, </a:t>
              </a:r>
              <a:r>
                <a:rPr lang="ko-KR" altLang="en-US" sz="3000" spc="-300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/>
                  <a:ea typeface="나눔바른고딕"/>
                </a:rPr>
                <a:t>프로세스</a:t>
              </a:r>
              <a:endParaRPr lang="ko-KR" altLang="en-US" sz="3000" spc="-3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endParaRPr>
            </a:p>
          </p:txBody>
        </p:sp>
        <p:sp>
          <p:nvSpPr>
            <p:cNvPr id="7" name="타원 6"/>
            <p:cNvSpPr/>
            <p:nvPr/>
          </p:nvSpPr>
          <p:spPr>
            <a:xfrm>
              <a:off x="1806477" y="3215037"/>
              <a:ext cx="639180" cy="639180"/>
            </a:xfrm>
            <a:prstGeom prst="ellipse">
              <a:avLst/>
            </a:prstGeom>
            <a:solidFill>
              <a:srgbClr val="37a6cd"/>
            </a:solidFill>
            <a:ln w="63500">
              <a:solidFill>
                <a:srgbClr val="79c3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spcBef>
                  <a:spcPts val="171"/>
                </a:spcBef>
                <a:tabLst>
                  <a:tab pos="60871" algn="l"/>
                  <a:tab pos="97394" algn="l"/>
                </a:tabLst>
                <a:defRPr/>
              </a:pPr>
              <a:r>
                <a:rPr lang="en-US" altLang="ko-KR" sz="3200">
                  <a:ln w="9525"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나눔바른고딕"/>
                  <a:ea typeface="나눔바른고딕"/>
                </a:rPr>
                <a:t>2</a:t>
              </a:r>
              <a:endParaRPr lang="ko-KR" altLang="en-US" sz="3200">
                <a:ln w="9525"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 rot="0">
            <a:off x="6226264" y="3615087"/>
            <a:ext cx="2043158" cy="1376835"/>
            <a:chOff x="1010219" y="3215037"/>
            <a:chExt cx="1835759" cy="1376835"/>
          </a:xfrm>
        </p:grpSpPr>
        <p:sp>
          <p:nvSpPr>
            <p:cNvPr id="9" name="직사각형 8"/>
            <p:cNvSpPr/>
            <p:nvPr/>
          </p:nvSpPr>
          <p:spPr>
            <a:xfrm>
              <a:off x="1010219" y="4037874"/>
              <a:ext cx="1835758" cy="9989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defRPr/>
              </a:pPr>
              <a:r>
                <a:rPr lang="ko-KR" altLang="en-US" sz="3000" spc="-300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/>
                  <a:ea typeface="나눔바른고딕"/>
                </a:rPr>
                <a:t>        시장 분석</a:t>
              </a:r>
              <a:endParaRPr lang="ko-KR" altLang="en-US" sz="3000" spc="-3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806477" y="3215037"/>
              <a:ext cx="639180" cy="639180"/>
            </a:xfrm>
            <a:prstGeom prst="ellipse">
              <a:avLst/>
            </a:prstGeom>
            <a:solidFill>
              <a:srgbClr val="37a6cd"/>
            </a:solidFill>
            <a:ln w="63500">
              <a:solidFill>
                <a:srgbClr val="79c3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spcBef>
                  <a:spcPts val="171"/>
                </a:spcBef>
                <a:tabLst>
                  <a:tab pos="60871" algn="l"/>
                  <a:tab pos="97394" algn="l"/>
                </a:tabLst>
                <a:defRPr/>
              </a:pPr>
              <a:r>
                <a:rPr lang="en-US" altLang="ko-KR" sz="3200">
                  <a:ln w="9525"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나눔바른고딕"/>
                  <a:ea typeface="나눔바른고딕"/>
                </a:rPr>
                <a:t>3</a:t>
              </a:r>
              <a:endParaRPr lang="ko-KR" altLang="en-US" sz="3200">
                <a:ln w="9525"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 rot="0">
            <a:off x="9029758" y="3615087"/>
            <a:ext cx="1632813" cy="1376835"/>
            <a:chOff x="1085714" y="3262007"/>
            <a:chExt cx="1441526" cy="1376835"/>
          </a:xfrm>
        </p:grpSpPr>
        <p:sp>
          <p:nvSpPr>
            <p:cNvPr id="12" name="직사각형 11"/>
            <p:cNvSpPr/>
            <p:nvPr/>
          </p:nvSpPr>
          <p:spPr>
            <a:xfrm>
              <a:off x="911576" y="4084844"/>
              <a:ext cx="1780113" cy="5417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3000" spc="-300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/>
                  <a:ea typeface="나눔바른고딕"/>
                </a:rPr>
                <a:t>              </a:t>
              </a:r>
              <a:r>
                <a:rPr lang="ko-KR" altLang="en-US" sz="3000" spc="-300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/>
                  <a:ea typeface="나눔바른고딕"/>
                </a:rPr>
                <a:t>결과</a:t>
              </a:r>
              <a:endParaRPr lang="ko-KR" altLang="en-US" sz="3000" spc="-3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endParaRPr>
            </a:p>
          </p:txBody>
        </p:sp>
        <p:sp>
          <p:nvSpPr>
            <p:cNvPr id="13" name="타원 12"/>
            <p:cNvSpPr/>
            <p:nvPr/>
          </p:nvSpPr>
          <p:spPr>
            <a:xfrm>
              <a:off x="1806477" y="3262007"/>
              <a:ext cx="639180" cy="639180"/>
            </a:xfrm>
            <a:prstGeom prst="ellipse">
              <a:avLst/>
            </a:prstGeom>
            <a:solidFill>
              <a:srgbClr val="37a6cd"/>
            </a:solidFill>
            <a:ln w="63500">
              <a:solidFill>
                <a:srgbClr val="79c3d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0">
                <a:spcBef>
                  <a:spcPts val="171"/>
                </a:spcBef>
                <a:tabLst>
                  <a:tab pos="60871" algn="l"/>
                  <a:tab pos="97394" algn="l"/>
                </a:tabLst>
                <a:defRPr/>
              </a:pPr>
              <a:r>
                <a:rPr lang="en-US" altLang="ko-KR" sz="3200">
                  <a:ln w="9525"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나눔바른고딕"/>
                  <a:ea typeface="나눔바른고딕"/>
                </a:rPr>
                <a:t>4</a:t>
              </a:r>
              <a:endParaRPr lang="ko-KR" altLang="en-US" sz="3200">
                <a:ln w="9525"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952940" y="464847"/>
            <a:ext cx="35605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spc="-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7A6C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창업 목적 및 배경</a:t>
            </a: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952940" y="1019003"/>
            <a:ext cx="2108269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>
              <a:defRPr sz="2600" spc="-3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446684"/>
                </a:solidFill>
                <a:latin typeface="YD윤고딕 340" panose="02020603020101020101" pitchFamily="18" charset="-127"/>
                <a:ea typeface="YD윤고딕 340" panose="02020603020101020101" pitchFamily="18" charset="-127"/>
              </a:defRPr>
            </a:lvl1pPr>
          </a:lstStyle>
          <a:p>
            <a:pPr>
              <a:spcBef>
                <a:spcPts val="171"/>
              </a:spcBef>
              <a:tabLst>
                <a:tab pos="60872" algn="l"/>
                <a:tab pos="97394" algn="l"/>
              </a:tabLst>
            </a:pP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아이템에 관해서</a:t>
            </a:r>
          </a:p>
        </p:txBody>
      </p:sp>
      <p:sp>
        <p:nvSpPr>
          <p:cNvPr id="25" name="타원 24"/>
          <p:cNvSpPr/>
          <p:nvPr/>
        </p:nvSpPr>
        <p:spPr>
          <a:xfrm>
            <a:off x="7446994" y="3522398"/>
            <a:ext cx="1968452" cy="1968444"/>
          </a:xfrm>
          <a:prstGeom prst="ellipse">
            <a:avLst/>
          </a:prstGeom>
          <a:solidFill>
            <a:srgbClr val="4E6DB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spcBef>
                <a:spcPts val="185"/>
              </a:spcBef>
              <a:tabLst>
                <a:tab pos="65942" algn="l"/>
                <a:tab pos="105508" algn="l"/>
              </a:tabLst>
            </a:pPr>
            <a:r>
              <a:rPr lang="ko-KR" altLang="en-US" sz="1847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아이템</a:t>
            </a:r>
            <a:endParaRPr lang="en-US" altLang="ko-KR" sz="1847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85"/>
              </a:spcBef>
              <a:tabLst>
                <a:tab pos="65942" algn="l"/>
                <a:tab pos="105508" algn="l"/>
              </a:tabLst>
            </a:pPr>
            <a:r>
              <a:rPr lang="ko-KR" altLang="en-US" sz="1847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선정 동기</a:t>
            </a:r>
          </a:p>
        </p:txBody>
      </p:sp>
      <p:sp>
        <p:nvSpPr>
          <p:cNvPr id="26" name="타원 25"/>
          <p:cNvSpPr/>
          <p:nvPr/>
        </p:nvSpPr>
        <p:spPr>
          <a:xfrm>
            <a:off x="4079820" y="3522398"/>
            <a:ext cx="1968452" cy="1968444"/>
          </a:xfrm>
          <a:prstGeom prst="ellipse">
            <a:avLst/>
          </a:prstGeom>
          <a:solidFill>
            <a:srgbClr val="4E6DB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spcBef>
                <a:spcPts val="185"/>
              </a:spcBef>
              <a:tabLst>
                <a:tab pos="65942" algn="l"/>
                <a:tab pos="105508" algn="l"/>
              </a:tabLst>
            </a:pPr>
            <a:r>
              <a:rPr lang="ko-KR" altLang="en-US" sz="1847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기업 간의 구조</a:t>
            </a:r>
          </a:p>
        </p:txBody>
      </p:sp>
      <p:sp>
        <p:nvSpPr>
          <p:cNvPr id="28" name="타원 27"/>
          <p:cNvSpPr/>
          <p:nvPr/>
        </p:nvSpPr>
        <p:spPr>
          <a:xfrm>
            <a:off x="2396233" y="3522398"/>
            <a:ext cx="1968452" cy="1968444"/>
          </a:xfrm>
          <a:prstGeom prst="ellipse">
            <a:avLst/>
          </a:prstGeom>
          <a:solidFill>
            <a:srgbClr val="79C3D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spcBef>
                <a:spcPts val="171"/>
              </a:spcBef>
              <a:tabLst>
                <a:tab pos="60872" algn="l"/>
                <a:tab pos="97394" algn="l"/>
              </a:tabLst>
            </a:pPr>
            <a:r>
              <a:rPr lang="ko-KR" altLang="en-US" sz="1847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일상 불편함</a:t>
            </a:r>
          </a:p>
        </p:txBody>
      </p:sp>
      <p:sp>
        <p:nvSpPr>
          <p:cNvPr id="29" name="타원 28"/>
          <p:cNvSpPr/>
          <p:nvPr/>
        </p:nvSpPr>
        <p:spPr>
          <a:xfrm>
            <a:off x="5763407" y="3522398"/>
            <a:ext cx="1968452" cy="1968444"/>
          </a:xfrm>
          <a:prstGeom prst="ellipse">
            <a:avLst/>
          </a:prstGeom>
          <a:solidFill>
            <a:srgbClr val="79C3D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spcBef>
                <a:spcPts val="171"/>
              </a:spcBef>
              <a:tabLst>
                <a:tab pos="60872" algn="l"/>
                <a:tab pos="97394" algn="l"/>
              </a:tabLst>
            </a:pPr>
            <a:r>
              <a:rPr lang="ko-KR" altLang="en-US" sz="1847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의지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774700" y="558800"/>
            <a:ext cx="0" cy="825500"/>
          </a:xfrm>
          <a:prstGeom prst="line">
            <a:avLst/>
          </a:prstGeom>
          <a:ln w="101600">
            <a:solidFill>
              <a:srgbClr val="1B9AC7">
                <a:alpha val="7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_x317978312" descr="EMB00002148676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134" y="0"/>
            <a:ext cx="5552624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8975613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952940" y="679162"/>
            <a:ext cx="35605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200" b="1" spc="-30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7a6cd"/>
                </a:solidFill>
                <a:latin typeface="나눔바른고딕"/>
                <a:ea typeface="나눔바른고딕"/>
              </a:rPr>
              <a:t>창업 목적 및 배경</a:t>
            </a:r>
            <a:endParaRPr lang="ko-KR" altLang="en-US" sz="3200" b="1" spc="-300">
              <a:solidFill>
                <a:srgbClr val="37a6cd"/>
              </a:solidFill>
              <a:latin typeface="나눔바른고딕"/>
              <a:ea typeface="나눔바른고딕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952940" y="1693420"/>
            <a:ext cx="2225690" cy="2031132"/>
          </a:xfrm>
          <a:prstGeom prst="ellipse">
            <a:avLst/>
          </a:prstGeom>
          <a:solidFill>
            <a:srgbClr val="79c3d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 latinLnBrk="0">
              <a:spcBef>
                <a:spcPts val="171"/>
              </a:spcBef>
              <a:tabLst>
                <a:tab pos="60871" algn="l"/>
                <a:tab pos="97394" algn="l"/>
              </a:tabLst>
              <a:defRPr/>
            </a:pPr>
            <a:r>
              <a:rPr lang="ko-KR" altLang="en-US" sz="1846" b="1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rPr>
              <a:t>일상 불편함</a:t>
            </a:r>
            <a:endParaRPr lang="ko-KR" altLang="en-US" sz="1846" b="1">
              <a:solidFill>
                <a:schemeClr val="bg1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74700" y="558800"/>
            <a:ext cx="0" cy="825500"/>
          </a:xfrm>
          <a:prstGeom prst="line">
            <a:avLst/>
          </a:prstGeom>
          <a:ln w="101600">
            <a:solidFill>
              <a:srgbClr val="1b9ac7">
                <a:alpha val="7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673598" y="2277793"/>
            <a:ext cx="5036457" cy="4635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500" b="1"/>
              <a:t>1. </a:t>
            </a:r>
            <a:r>
              <a:rPr lang="ko-KR" altLang="en-US" sz="2500" b="1"/>
              <a:t>일상 생활에서 마트에서 불편함</a:t>
            </a:r>
            <a:endParaRPr lang="ko-KR" altLang="en-US" sz="2500" b="1"/>
          </a:p>
        </p:txBody>
      </p:sp>
      <p:sp>
        <p:nvSpPr>
          <p:cNvPr id="13" name="TextBox 12"/>
          <p:cNvSpPr txBox="1"/>
          <p:nvPr/>
        </p:nvSpPr>
        <p:spPr>
          <a:xfrm>
            <a:off x="4673598" y="3230766"/>
            <a:ext cx="5036457" cy="4630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500" b="1"/>
              <a:t>2.  </a:t>
            </a:r>
            <a:r>
              <a:rPr lang="ko-KR" altLang="en-US" sz="2500" b="1"/>
              <a:t>새로운 일 생각</a:t>
            </a:r>
            <a:endParaRPr lang="ko-KR" altLang="en-US" sz="2500" b="1"/>
          </a:p>
        </p:txBody>
      </p:sp>
      <p:sp>
        <p:nvSpPr>
          <p:cNvPr id="14" name="타원 13"/>
          <p:cNvSpPr/>
          <p:nvPr/>
        </p:nvSpPr>
        <p:spPr>
          <a:xfrm>
            <a:off x="952940" y="3415431"/>
            <a:ext cx="2225690" cy="2030400"/>
          </a:xfrm>
          <a:prstGeom prst="ellipse">
            <a:avLst/>
          </a:prstGeom>
          <a:solidFill>
            <a:srgbClr val="4e6db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latinLnBrk="0">
              <a:spcBef>
                <a:spcPts val="185"/>
              </a:spcBef>
              <a:tabLst>
                <a:tab pos="65942" algn="l"/>
                <a:tab pos="105508" algn="l"/>
              </a:tabLst>
              <a:defRPr/>
            </a:pPr>
            <a:r>
              <a:rPr lang="ko-KR" altLang="en-US" sz="1846" b="1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rPr>
              <a:t>기업 간의 구조</a:t>
            </a:r>
            <a:endParaRPr lang="ko-KR" altLang="en-US" sz="1846" b="1">
              <a:solidFill>
                <a:schemeClr val="bg1"/>
              </a:solidFill>
              <a:latin typeface="나눔바른고딕"/>
              <a:ea typeface="나눔바른고딕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73599" y="4268546"/>
            <a:ext cx="5036457" cy="463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500" b="1"/>
              <a:t>3.  </a:t>
            </a:r>
            <a:r>
              <a:rPr lang="ko-KR" altLang="en-US" sz="2500" b="1"/>
              <a:t>우리 사회의 기업 문화</a:t>
            </a:r>
            <a:endParaRPr lang="ko-KR" altLang="en-US" sz="25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952940" y="679162"/>
            <a:ext cx="35605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200" b="1" spc="-30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7a6cd"/>
                </a:solidFill>
                <a:latin typeface="나눔바른고딕"/>
                <a:ea typeface="나눔바른고딕"/>
              </a:rPr>
              <a:t>창업 목적 및 배경</a:t>
            </a:r>
            <a:endParaRPr lang="ko-KR" altLang="en-US" sz="3200" b="1" spc="-300">
              <a:solidFill>
                <a:srgbClr val="37a6cd"/>
              </a:solidFill>
              <a:latin typeface="나눔바른고딕"/>
              <a:ea typeface="나눔바른고딕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952940" y="1694152"/>
            <a:ext cx="2225690" cy="2030400"/>
          </a:xfrm>
          <a:prstGeom prst="ellipse">
            <a:avLst/>
          </a:prstGeom>
          <a:solidFill>
            <a:srgbClr val="79c3d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 latinLnBrk="0">
              <a:spcBef>
                <a:spcPts val="171"/>
              </a:spcBef>
              <a:tabLst>
                <a:tab pos="60871" algn="l"/>
                <a:tab pos="97394" algn="l"/>
              </a:tabLst>
              <a:defRPr/>
            </a:pPr>
            <a:r>
              <a:rPr lang="ko-KR" altLang="en-US" sz="1846" b="1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rPr>
              <a:t>의지</a:t>
            </a:r>
            <a:endParaRPr lang="ko-KR" altLang="en-US" sz="1846" b="1">
              <a:solidFill>
                <a:schemeClr val="bg1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74700" y="558800"/>
            <a:ext cx="0" cy="825500"/>
          </a:xfrm>
          <a:prstGeom prst="line">
            <a:avLst/>
          </a:prstGeom>
          <a:ln w="101600">
            <a:solidFill>
              <a:srgbClr val="1b9ac7">
                <a:alpha val="7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673598" y="2277793"/>
            <a:ext cx="6773369" cy="4635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500" b="1"/>
              <a:t>1. </a:t>
            </a:r>
            <a:r>
              <a:rPr lang="ko-KR" altLang="en-US" sz="2500" b="1"/>
              <a:t>새로운 일을 할수 있다는 마음가짐</a:t>
            </a:r>
            <a:endParaRPr lang="ko-KR" altLang="en-US" sz="2500" b="1"/>
          </a:p>
        </p:txBody>
      </p:sp>
      <p:sp>
        <p:nvSpPr>
          <p:cNvPr id="13" name="TextBox 12"/>
          <p:cNvSpPr txBox="1"/>
          <p:nvPr/>
        </p:nvSpPr>
        <p:spPr>
          <a:xfrm>
            <a:off x="4673598" y="3230766"/>
            <a:ext cx="5036457" cy="4630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500" b="1"/>
              <a:t>2.  </a:t>
            </a:r>
            <a:r>
              <a:rPr lang="ko-KR" altLang="en-US" sz="2500" b="1"/>
              <a:t>인구 부족</a:t>
            </a:r>
            <a:endParaRPr lang="ko-KR" altLang="en-US" sz="2500" b="1"/>
          </a:p>
        </p:txBody>
      </p:sp>
      <p:sp>
        <p:nvSpPr>
          <p:cNvPr id="14" name="타원 13"/>
          <p:cNvSpPr/>
          <p:nvPr/>
        </p:nvSpPr>
        <p:spPr>
          <a:xfrm>
            <a:off x="952940" y="3415432"/>
            <a:ext cx="2225690" cy="2030400"/>
          </a:xfrm>
          <a:prstGeom prst="ellipse">
            <a:avLst/>
          </a:prstGeom>
          <a:solidFill>
            <a:srgbClr val="4e6db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latinLnBrk="0">
              <a:spcBef>
                <a:spcPts val="185"/>
              </a:spcBef>
              <a:tabLst>
                <a:tab pos="65942" algn="l"/>
                <a:tab pos="105508" algn="l"/>
              </a:tabLst>
              <a:defRPr/>
            </a:pPr>
            <a:r>
              <a:rPr lang="ko-KR" altLang="en-US" sz="1846" b="1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rPr>
              <a:t>아이템</a:t>
            </a:r>
            <a:endParaRPr lang="ko-KR" altLang="en-US" sz="1846" b="1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/>
              <a:ea typeface="나눔바른고딕"/>
            </a:endParaRPr>
          </a:p>
          <a:p>
            <a:pPr algn="ctr" latinLnBrk="0">
              <a:spcBef>
                <a:spcPts val="185"/>
              </a:spcBef>
              <a:tabLst>
                <a:tab pos="65942" algn="l"/>
                <a:tab pos="105508" algn="l"/>
              </a:tabLst>
              <a:defRPr/>
            </a:pPr>
            <a:r>
              <a:rPr lang="ko-KR" altLang="en-US" sz="1846" b="1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rPr>
              <a:t>선정 동기</a:t>
            </a:r>
            <a:endParaRPr lang="ko-KR" altLang="en-US" sz="1846" b="1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/>
              <a:ea typeface="나눔바른고딕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73598" y="4268546"/>
            <a:ext cx="6899434" cy="463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500" b="1"/>
              <a:t>3.  4</a:t>
            </a:r>
            <a:r>
              <a:rPr lang="ko-KR" altLang="en-US" sz="2500" b="1"/>
              <a:t>차 산업 혁명 및 산업구조 혁신</a:t>
            </a:r>
            <a:endParaRPr lang="ko-KR" altLang="en-US" sz="25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952940" y="679162"/>
            <a:ext cx="35605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200" b="1" spc="-30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7a6cd"/>
                </a:solidFill>
                <a:latin typeface="나눔바른고딕"/>
                <a:ea typeface="나눔바른고딕"/>
              </a:rPr>
              <a:t>설계 및 프로세스</a:t>
            </a:r>
            <a:endParaRPr lang="ko-KR" altLang="en-US" sz="3200" b="1" spc="-300">
              <a:solidFill>
                <a:srgbClr val="37a6cd"/>
              </a:solidFill>
              <a:latin typeface="나눔바른고딕"/>
              <a:ea typeface="나눔바른고딕"/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5199316" y="3054840"/>
            <a:ext cx="1968452" cy="1968444"/>
          </a:xfrm>
          <a:prstGeom prst="ellipse">
            <a:avLst/>
          </a:prstGeom>
          <a:solidFill>
            <a:srgbClr val="4e6db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latinLnBrk="0">
              <a:spcBef>
                <a:spcPts val="185"/>
              </a:spcBef>
              <a:tabLst>
                <a:tab pos="65942" algn="l"/>
                <a:tab pos="105508" algn="l"/>
              </a:tabLst>
              <a:defRPr/>
            </a:pPr>
            <a:r>
              <a:rPr lang="ko-KR" altLang="en-US" sz="1846" b="1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rPr>
              <a:t>제품의 특징</a:t>
            </a:r>
            <a:endParaRPr lang="ko-KR" altLang="en-US" sz="1846" b="1">
              <a:solidFill>
                <a:schemeClr val="bg1"/>
              </a:solidFill>
              <a:latin typeface="나눔바른고딕"/>
              <a:ea typeface="나눔바른고딕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3458767" y="3054840"/>
            <a:ext cx="1968452" cy="1968444"/>
          </a:xfrm>
          <a:prstGeom prst="ellipse">
            <a:avLst/>
          </a:prstGeom>
          <a:solidFill>
            <a:srgbClr val="79c3d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 latinLnBrk="0">
              <a:spcBef>
                <a:spcPts val="171"/>
              </a:spcBef>
              <a:tabLst>
                <a:tab pos="60871" algn="l"/>
                <a:tab pos="97394" algn="l"/>
              </a:tabLst>
              <a:defRPr/>
            </a:pPr>
            <a:r>
              <a:rPr lang="ko-KR" altLang="en-US" sz="1846" b="1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rPr>
              <a:t>세부적인 툴</a:t>
            </a:r>
            <a:endParaRPr lang="ko-KR" altLang="en-US" sz="1846" b="1">
              <a:solidFill>
                <a:schemeClr val="bg1"/>
              </a:solidFill>
              <a:latin typeface="나눔바른고딕"/>
              <a:ea typeface="나눔바른고딕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6973831" y="3137690"/>
            <a:ext cx="1968452" cy="1968444"/>
          </a:xfrm>
          <a:prstGeom prst="ellipse">
            <a:avLst/>
          </a:prstGeom>
          <a:solidFill>
            <a:srgbClr val="79c3d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 latinLnBrk="0">
              <a:spcBef>
                <a:spcPts val="171"/>
              </a:spcBef>
              <a:tabLst>
                <a:tab pos="60871" algn="l"/>
                <a:tab pos="97394" algn="l"/>
              </a:tabLst>
              <a:defRPr/>
            </a:pPr>
            <a:r>
              <a:rPr lang="ko-KR" altLang="en-US" sz="1846" b="1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rPr>
              <a:t>개발 과정</a:t>
            </a:r>
            <a:r>
              <a:rPr lang="en-US" altLang="ko-KR" sz="1846" b="1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rPr>
              <a:t>,</a:t>
            </a:r>
            <a:endParaRPr lang="en-US" altLang="ko-KR" sz="1846" b="1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/>
              <a:ea typeface="나눔바른고딕"/>
            </a:endParaRPr>
          </a:p>
          <a:p>
            <a:pPr algn="ctr" latinLnBrk="0">
              <a:spcBef>
                <a:spcPts val="171"/>
              </a:spcBef>
              <a:tabLst>
                <a:tab pos="60871" algn="l"/>
                <a:tab pos="97394" algn="l"/>
              </a:tabLst>
              <a:defRPr/>
            </a:pPr>
            <a:r>
              <a:rPr lang="ko-KR" altLang="en-US" sz="1846" b="1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/>
                <a:ea typeface="나눔바른고딕"/>
              </a:rPr>
              <a:t>아이템 구체화</a:t>
            </a:r>
            <a:endParaRPr lang="ko-KR" altLang="en-US" sz="1846" b="1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74700" y="558800"/>
            <a:ext cx="0" cy="825500"/>
          </a:xfrm>
          <a:prstGeom prst="line">
            <a:avLst/>
          </a:prstGeom>
          <a:ln w="101600">
            <a:solidFill>
              <a:srgbClr val="1b9ac7">
                <a:alpha val="7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839788" y="457200"/>
            <a:ext cx="4940766" cy="1600200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800" b="1" spc="-30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8c81"/>
                </a:solidFill>
              </a:rPr>
              <a:t>최종 예상 시스템 기능 및 동작</a:t>
            </a:r>
            <a:endParaRPr lang="ko-KR" altLang="en-US" sz="280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6011548" y="2640147"/>
            <a:ext cx="4515480" cy="2619741"/>
          </a:xfrm>
        </p:spPr>
      </p:pic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786685" cy="3811588"/>
          </a:xfrm>
        </p:spPr>
        <p:txBody>
          <a:bodyPr>
            <a:normAutofit lnSpcReduction="10000"/>
          </a:bodyPr>
          <a:lstStyle/>
          <a:p>
            <a:pPr lvl="0">
              <a:defRPr/>
            </a:pPr>
            <a:endParaRPr lang="en-US" altLang="ko-KR" b="1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b="1">
                <a:latin typeface="맑은 고딕"/>
                <a:ea typeface="맑은 고딕"/>
              </a:rPr>
              <a:t>1. </a:t>
            </a:r>
            <a:r>
              <a:rPr lang="ko-KR" altLang="en-US" b="1">
                <a:latin typeface="맑은 고딕"/>
                <a:ea typeface="맑은 고딕"/>
              </a:rPr>
              <a:t>블루투스로 앱과 아두이노 메가 연결</a:t>
            </a:r>
            <a:endParaRPr lang="ko-KR" altLang="en-US" b="1">
              <a:latin typeface="맑은 고딕"/>
              <a:ea typeface="맑은 고딕"/>
            </a:endParaRPr>
          </a:p>
          <a:p>
            <a:pPr lvl="0">
              <a:defRPr/>
            </a:pPr>
            <a:endParaRPr lang="en-US" altLang="ko-KR" b="1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b="1">
                <a:latin typeface="맑은 고딕"/>
                <a:ea typeface="맑은 고딕"/>
              </a:rPr>
              <a:t>2. </a:t>
            </a:r>
            <a:r>
              <a:rPr lang="ko-KR" altLang="en-US" b="1">
                <a:latin typeface="맑은 고딕"/>
                <a:ea typeface="맑은 고딕"/>
              </a:rPr>
              <a:t>회원카드와 상품에 칩을 내장</a:t>
            </a:r>
            <a:r>
              <a:rPr lang="en-US" altLang="ko-KR" b="1">
                <a:latin typeface="맑은 고딕"/>
                <a:ea typeface="맑은 고딕"/>
              </a:rPr>
              <a:t>.</a:t>
            </a:r>
            <a:endParaRPr lang="en-US" altLang="ko-KR" b="1">
              <a:latin typeface="맑은 고딕"/>
              <a:ea typeface="맑은 고딕"/>
            </a:endParaRPr>
          </a:p>
          <a:p>
            <a:pPr lvl="0">
              <a:defRPr/>
            </a:pPr>
            <a:endParaRPr lang="en-US" altLang="ko-KR" b="1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b="1">
                <a:latin typeface="맑은 고딕"/>
                <a:ea typeface="맑은 고딕"/>
              </a:rPr>
              <a:t>3. </a:t>
            </a:r>
            <a:r>
              <a:rPr lang="ko-KR" altLang="en-US" b="1">
                <a:latin typeface="맑은 고딕"/>
                <a:ea typeface="맑은 고딕"/>
              </a:rPr>
              <a:t>목표 지정 후 칩을 인식하여 카트가 따라감</a:t>
            </a:r>
            <a:r>
              <a:rPr lang="en-US" altLang="ko-KR" b="1">
                <a:latin typeface="맑은 고딕"/>
                <a:ea typeface="맑은 고딕"/>
              </a:rPr>
              <a:t>.</a:t>
            </a:r>
            <a:endParaRPr lang="en-US" altLang="ko-KR" b="1">
              <a:latin typeface="맑은 고딕"/>
              <a:ea typeface="맑은 고딕"/>
            </a:endParaRPr>
          </a:p>
          <a:p>
            <a:pPr lvl="0">
              <a:defRPr/>
            </a:pPr>
            <a:endParaRPr lang="en-US" altLang="ko-KR" b="1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b="1">
                <a:latin typeface="맑은 고딕"/>
                <a:ea typeface="맑은 고딕"/>
              </a:rPr>
              <a:t>4. </a:t>
            </a:r>
            <a:r>
              <a:rPr lang="ko-KR" altLang="en-US" b="1">
                <a:latin typeface="맑은 고딕"/>
                <a:ea typeface="맑은 고딕"/>
              </a:rPr>
              <a:t>앱에서 신호를 아두이노 메가에 전달</a:t>
            </a:r>
            <a:r>
              <a:rPr lang="en-US" altLang="ko-KR" b="1">
                <a:latin typeface="맑은 고딕"/>
                <a:ea typeface="맑은 고딕"/>
              </a:rPr>
              <a:t>.</a:t>
            </a:r>
            <a:endParaRPr lang="en-US" altLang="ko-KR" b="1">
              <a:latin typeface="맑은 고딕"/>
              <a:ea typeface="맑은 고딕"/>
            </a:endParaRPr>
          </a:p>
          <a:p>
            <a:pPr lvl="0">
              <a:defRPr/>
            </a:pPr>
            <a:endParaRPr lang="en-US" altLang="ko-KR" b="1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b="1">
                <a:latin typeface="맑은 고딕"/>
                <a:ea typeface="맑은 고딕"/>
              </a:rPr>
              <a:t>5.  </a:t>
            </a:r>
            <a:r>
              <a:rPr lang="ko-KR" altLang="en-US" b="1">
                <a:latin typeface="맑은 고딕"/>
                <a:ea typeface="맑은 고딕"/>
              </a:rPr>
              <a:t>아두이노 메가는 신호에 맞게 </a:t>
            </a:r>
            <a:r>
              <a:rPr lang="en-US" altLang="ko-KR" b="1">
                <a:latin typeface="맑은 고딕"/>
                <a:ea typeface="맑은 고딕"/>
              </a:rPr>
              <a:t>DC</a:t>
            </a:r>
            <a:r>
              <a:rPr lang="ko-KR" altLang="en-US" b="1">
                <a:latin typeface="맑은 고딕"/>
                <a:ea typeface="맑은 고딕"/>
              </a:rPr>
              <a:t>모터 동작</a:t>
            </a:r>
            <a:r>
              <a:rPr lang="en-US" altLang="ko-KR" b="1">
                <a:latin typeface="맑은 고딕"/>
                <a:ea typeface="맑은 고딕"/>
              </a:rPr>
              <a:t>.</a:t>
            </a:r>
            <a:endParaRPr lang="ko-KR" altLang="en-US" b="1"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AB10C-7BDD-4FFA-A60F-D26221420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/>
              <a:t>설계 프로세스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55F9A185-BBB3-4F8F-8DE6-3B78C73CD0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941" y="2649855"/>
            <a:ext cx="4515480" cy="2619741"/>
          </a:xfr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006F21-AFEF-4A3C-8EBC-380DC13052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45919"/>
            <a:ext cx="5183188" cy="569595"/>
          </a:xfrm>
        </p:spPr>
        <p:txBody>
          <a:bodyPr/>
          <a:lstStyle/>
          <a:p>
            <a:r>
              <a:rPr lang="ko-KR" altLang="en-US" dirty="0"/>
              <a:t>제품의 특징</a:t>
            </a:r>
          </a:p>
        </p:txBody>
      </p:sp>
      <p:pic>
        <p:nvPicPr>
          <p:cNvPr id="14" name="내용 개체 틀 13">
            <a:extLst>
              <a:ext uri="{FF2B5EF4-FFF2-40B4-BE49-F238E27FC236}">
                <a16:creationId xmlns:a16="http://schemas.microsoft.com/office/drawing/2014/main" id="{EA3D0435-C40F-4005-BE14-81DE4843011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48393"/>
            <a:ext cx="5183188" cy="3479792"/>
          </a:xfr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4C1B28C1-9B87-467C-B96B-FA8410CA0777}"/>
              </a:ext>
            </a:extLst>
          </p:cNvPr>
          <p:cNvCxnSpPr/>
          <p:nvPr/>
        </p:nvCxnSpPr>
        <p:spPr>
          <a:xfrm>
            <a:off x="774700" y="558800"/>
            <a:ext cx="0" cy="825500"/>
          </a:xfrm>
          <a:prstGeom prst="line">
            <a:avLst/>
          </a:prstGeom>
          <a:ln w="101600">
            <a:solidFill>
              <a:schemeClr val="tx1">
                <a:lumMod val="95000"/>
                <a:lumOff val="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5940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74CA82-2B4C-433D-836F-F3DA9BD75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/>
              <a:t>세부 개발 일정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A3626EA5-0DF1-4A0B-BDC2-E22EF7A7088C}"/>
              </a:ext>
            </a:extLst>
          </p:cNvPr>
          <p:cNvGrpSpPr/>
          <p:nvPr/>
        </p:nvGrpSpPr>
        <p:grpSpPr>
          <a:xfrm>
            <a:off x="1637159" y="2597123"/>
            <a:ext cx="9237047" cy="3106658"/>
            <a:chOff x="1637159" y="2597123"/>
            <a:chExt cx="9237047" cy="310665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3867DAC-DA11-4221-9D60-321611321BF4}"/>
                </a:ext>
              </a:extLst>
            </p:cNvPr>
            <p:cNvSpPr/>
            <p:nvPr/>
          </p:nvSpPr>
          <p:spPr>
            <a:xfrm>
              <a:off x="1765127" y="3886761"/>
              <a:ext cx="1824657" cy="454274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r>
                <a:rPr lang="en-US" altLang="ko-KR" sz="1704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4D65B88-7148-4F97-874E-335E399EB31C}"/>
                </a:ext>
              </a:extLst>
            </p:cNvPr>
            <p:cNvSpPr/>
            <p:nvPr/>
          </p:nvSpPr>
          <p:spPr>
            <a:xfrm>
              <a:off x="3525781" y="3886761"/>
              <a:ext cx="1824657" cy="45427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r>
                <a:rPr lang="en-US" altLang="ko-KR" sz="2045" b="1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F5B39BA-9935-4964-B6FC-ED037D47A717}"/>
                </a:ext>
              </a:extLst>
            </p:cNvPr>
            <p:cNvSpPr/>
            <p:nvPr/>
          </p:nvSpPr>
          <p:spPr>
            <a:xfrm>
              <a:off x="5328115" y="3886761"/>
              <a:ext cx="1824657" cy="45427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r>
                <a:rPr lang="en-US" altLang="ko-KR" sz="1704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448B6D5-CA19-42D5-8FF2-B95E6458D6F6}"/>
                </a:ext>
              </a:extLst>
            </p:cNvPr>
            <p:cNvSpPr/>
            <p:nvPr/>
          </p:nvSpPr>
          <p:spPr>
            <a:xfrm>
              <a:off x="7109612" y="3886761"/>
              <a:ext cx="1824657" cy="45427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r>
                <a:rPr lang="en-US" altLang="ko-KR" sz="2045" b="1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E62E6E7-78E7-4EA7-B806-6B8E2EBC6C80}"/>
                </a:ext>
              </a:extLst>
            </p:cNvPr>
            <p:cNvSpPr/>
            <p:nvPr/>
          </p:nvSpPr>
          <p:spPr>
            <a:xfrm>
              <a:off x="8891106" y="3886761"/>
              <a:ext cx="1781493" cy="45427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r>
                <a:rPr lang="en-US" altLang="ko-KR" sz="1704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anose="020B0604020202020204" pitchFamily="34" charset="0"/>
                </a:rPr>
                <a:t>5</a:t>
              </a:r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46068D55-BBAF-4927-BF37-DA38117F813F}"/>
                </a:ext>
              </a:extLst>
            </p:cNvPr>
            <p:cNvSpPr/>
            <p:nvPr/>
          </p:nvSpPr>
          <p:spPr>
            <a:xfrm>
              <a:off x="2545390" y="3692004"/>
              <a:ext cx="220971" cy="209522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endParaRPr lang="ko-KR" altLang="en-US" sz="1535" b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999A77D6-4D0E-471F-8E50-345E95550FA9}"/>
                </a:ext>
              </a:extLst>
            </p:cNvPr>
            <p:cNvSpPr/>
            <p:nvPr/>
          </p:nvSpPr>
          <p:spPr>
            <a:xfrm>
              <a:off x="6116438" y="3692004"/>
              <a:ext cx="220971" cy="209522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endParaRPr lang="ko-KR" altLang="en-US" sz="1535" b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878E2B33-BA71-4BF1-B186-BCE0FF52586A}"/>
                </a:ext>
              </a:extLst>
            </p:cNvPr>
            <p:cNvSpPr/>
            <p:nvPr/>
          </p:nvSpPr>
          <p:spPr>
            <a:xfrm>
              <a:off x="9680906" y="3692004"/>
              <a:ext cx="220971" cy="209522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endParaRPr lang="ko-KR" altLang="en-US" sz="1535" b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BB829D25-293D-44C8-9420-18220FA093E8}"/>
                </a:ext>
              </a:extLst>
            </p:cNvPr>
            <p:cNvSpPr/>
            <p:nvPr/>
          </p:nvSpPr>
          <p:spPr>
            <a:xfrm rot="10800000">
              <a:off x="7931553" y="4314995"/>
              <a:ext cx="220971" cy="209522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endParaRPr lang="ko-KR" altLang="en-US" sz="1535" b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73C4B083-D6EF-498E-AE43-4F2A8796AB45}"/>
                </a:ext>
              </a:extLst>
            </p:cNvPr>
            <p:cNvSpPr/>
            <p:nvPr/>
          </p:nvSpPr>
          <p:spPr>
            <a:xfrm rot="10800000">
              <a:off x="4324993" y="4314995"/>
              <a:ext cx="220971" cy="209522"/>
            </a:xfrm>
            <a:prstGeom prst="triangl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endParaRPr lang="ko-KR" altLang="en-US" sz="1535" b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C9DFEF5-8C1E-4976-A98B-D8846930042F}"/>
                </a:ext>
              </a:extLst>
            </p:cNvPr>
            <p:cNvSpPr/>
            <p:nvPr/>
          </p:nvSpPr>
          <p:spPr>
            <a:xfrm>
              <a:off x="1637160" y="2600147"/>
              <a:ext cx="2080589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r>
                <a:rPr lang="en-US" altLang="ko-KR" sz="3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7A6C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1~3</a:t>
              </a:r>
              <a:r>
                <a:rPr lang="ko-KR" altLang="en-US" sz="3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7A6C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주차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42DA0CF-C850-496B-AF3A-A04AF65886F9}"/>
                </a:ext>
              </a:extLst>
            </p:cNvPr>
            <p:cNvSpPr/>
            <p:nvPr/>
          </p:nvSpPr>
          <p:spPr>
            <a:xfrm>
              <a:off x="5024084" y="2597123"/>
              <a:ext cx="2184708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r>
                <a:rPr lang="en-US" altLang="ko-KR" sz="3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7A6C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7~8</a:t>
              </a:r>
              <a:r>
                <a:rPr lang="ko-KR" altLang="en-US" sz="3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7A6C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주차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5B914B2-B00D-4F78-9B9A-576847C6EDDA}"/>
                </a:ext>
              </a:extLst>
            </p:cNvPr>
            <p:cNvSpPr/>
            <p:nvPr/>
          </p:nvSpPr>
          <p:spPr>
            <a:xfrm>
              <a:off x="3251238" y="5057450"/>
              <a:ext cx="2339387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r>
                <a:rPr lang="en-US" altLang="ko-KR" sz="3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7A6C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4~6</a:t>
              </a:r>
              <a:r>
                <a:rPr lang="ko-KR" altLang="en-US" sz="3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7A6C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주차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A07929C-97A5-40DB-AFB3-AFDABEDDE108}"/>
                </a:ext>
              </a:extLst>
            </p:cNvPr>
            <p:cNvSpPr txBox="1"/>
            <p:nvPr/>
          </p:nvSpPr>
          <p:spPr>
            <a:xfrm>
              <a:off x="5546182" y="3304820"/>
              <a:ext cx="13885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err="1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물품계획</a:t>
              </a:r>
              <a:r>
                <a:rPr lang="en-US" altLang="ko-KR" sz="1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구매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82D79C4-CF79-4287-ABD1-3D1F71FC8077}"/>
                </a:ext>
              </a:extLst>
            </p:cNvPr>
            <p:cNvSpPr txBox="1"/>
            <p:nvPr/>
          </p:nvSpPr>
          <p:spPr>
            <a:xfrm>
              <a:off x="9424944" y="3304820"/>
              <a:ext cx="73289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다듬기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0327BAE-DAE9-4F19-8F2A-004B23BABCC4}"/>
                </a:ext>
              </a:extLst>
            </p:cNvPr>
            <p:cNvSpPr txBox="1"/>
            <p:nvPr/>
          </p:nvSpPr>
          <p:spPr>
            <a:xfrm>
              <a:off x="3651449" y="4621635"/>
              <a:ext cx="15680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설계</a:t>
              </a:r>
              <a:r>
                <a:rPr lang="en-US" altLang="ko-KR" sz="1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코드 작성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BFA7BD0-08D0-4595-BF58-53EB3F180FA0}"/>
                </a:ext>
              </a:extLst>
            </p:cNvPr>
            <p:cNvSpPr txBox="1"/>
            <p:nvPr/>
          </p:nvSpPr>
          <p:spPr>
            <a:xfrm>
              <a:off x="7378234" y="4621635"/>
              <a:ext cx="13276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err="1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전동카트</a:t>
              </a:r>
              <a:r>
                <a:rPr lang="ko-KR" altLang="en-US" sz="1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제작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003138E-510B-4392-8BC5-3BEC1D6DF142}"/>
                </a:ext>
              </a:extLst>
            </p:cNvPr>
            <p:cNvSpPr txBox="1"/>
            <p:nvPr/>
          </p:nvSpPr>
          <p:spPr>
            <a:xfrm>
              <a:off x="1637159" y="3310332"/>
              <a:ext cx="20805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기획안 작성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676422E-30BD-408C-824C-34F44FB2C9BB}"/>
                </a:ext>
              </a:extLst>
            </p:cNvPr>
            <p:cNvSpPr/>
            <p:nvPr/>
          </p:nvSpPr>
          <p:spPr>
            <a:xfrm>
              <a:off x="6949683" y="4960189"/>
              <a:ext cx="2184708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r>
                <a:rPr lang="en-US" altLang="ko-KR" sz="3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7A6C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9~11</a:t>
              </a:r>
              <a:r>
                <a:rPr lang="ko-KR" altLang="en-US" sz="3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7A6C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주차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004778A4-01F7-4436-A421-74F79BA1EC93}"/>
                </a:ext>
              </a:extLst>
            </p:cNvPr>
            <p:cNvSpPr/>
            <p:nvPr/>
          </p:nvSpPr>
          <p:spPr>
            <a:xfrm>
              <a:off x="8689498" y="2597123"/>
              <a:ext cx="2184708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2" algn="l"/>
                  <a:tab pos="97394" algn="l"/>
                </a:tabLst>
              </a:pPr>
              <a:r>
                <a:rPr lang="en-US" altLang="ko-KR" sz="3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7A6C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~</a:t>
              </a:r>
              <a:r>
                <a:rPr lang="ko-KR" altLang="en-US" sz="3600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rgbClr val="37A6C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주차</a:t>
              </a: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243770E-9C82-4905-A484-4E5D058FD91E}"/>
              </a:ext>
            </a:extLst>
          </p:cNvPr>
          <p:cNvCxnSpPr/>
          <p:nvPr/>
        </p:nvCxnSpPr>
        <p:spPr>
          <a:xfrm>
            <a:off x="774700" y="558800"/>
            <a:ext cx="0" cy="825500"/>
          </a:xfrm>
          <a:prstGeom prst="line">
            <a:avLst/>
          </a:prstGeom>
          <a:ln w="101600">
            <a:solidFill>
              <a:schemeClr val="tx1">
                <a:lumMod val="95000"/>
                <a:lumOff val="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947947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PMingLiU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79c3dd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PMingLiU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238</ep:Words>
  <ep:PresentationFormat>와이드스크린</ep:PresentationFormat>
  <ep:Paragraphs>72</ep:Paragraphs>
  <ep:Slides>16</ep:Slides>
  <ep:Notes>7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ep:HeadingPairs>
  <ep:TitlesOfParts>
    <vt:vector size="17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최종 예상 시스템 기능 및 동작</vt:lpstr>
      <vt:lpstr>설계 프로세스</vt:lpstr>
      <vt:lpstr>세부 개발 일정</vt:lpstr>
      <vt:lpstr>슬라이드 10</vt:lpstr>
      <vt:lpstr>시장 분석</vt:lpstr>
      <vt:lpstr>슬라이드 12</vt:lpstr>
      <vt:lpstr>경쟁 제품 현황</vt:lpstr>
      <vt:lpstr>사업화 계획</vt:lpstr>
      <vt:lpstr>슬라이드 15</vt:lpstr>
      <vt:lpstr>슬라이드 16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2017-09-13T01:48:25.000</dcterms:created>
  <dc:creator>user</dc:creator>
  <cp:lastModifiedBy>형일</cp:lastModifiedBy>
  <dcterms:modified xsi:type="dcterms:W3CDTF">2019-12-10T14:25:24.351</dcterms:modified>
  <cp:revision>581</cp:revision>
  <dc:title>국민안전을 위한 포장파손 교통사고 제로화</dc:title>
  <cp:version/>
</cp:coreProperties>
</file>

<file path=docProps/thumbnail.jpeg>
</file>